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0"/>
  </p:notesMasterIdLst>
  <p:handoutMasterIdLst>
    <p:handoutMasterId r:id="rId11"/>
  </p:handoutMasterIdLst>
  <p:sldIdLst>
    <p:sldId id="261" r:id="rId2"/>
    <p:sldId id="418" r:id="rId3"/>
    <p:sldId id="420" r:id="rId4"/>
    <p:sldId id="387" r:id="rId5"/>
    <p:sldId id="390" r:id="rId6"/>
    <p:sldId id="389" r:id="rId7"/>
    <p:sldId id="432" r:id="rId8"/>
    <p:sldId id="433" r:id="rId9"/>
  </p:sldIdLst>
  <p:sldSz cx="9144000" cy="6840538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Huk" initials="M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9073AC"/>
    <a:srgbClr val="F08B27"/>
    <a:srgbClr val="878375"/>
    <a:srgbClr val="C4007B"/>
    <a:srgbClr val="AF1E75"/>
    <a:srgbClr val="7273AC"/>
    <a:srgbClr val="96BD0D"/>
    <a:srgbClr val="35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/>
    <p:restoredTop sz="94702"/>
  </p:normalViewPr>
  <p:slideViewPr>
    <p:cSldViewPr snapToGrid="0" snapToObjects="1" showGuides="1">
      <p:cViewPr varScale="1">
        <p:scale>
          <a:sx n="109" d="100"/>
          <a:sy n="109" d="100"/>
        </p:scale>
        <p:origin x="1668" y="108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B57421C-8D29-4996-95A5-4E9F39052B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4B4F0ED-F11A-4488-A90B-1C976937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D52D-9014-4FA8-A43B-50FE245D7E23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9E28DB-1830-463D-ACF9-FB59C27DD9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966E3D-E9CB-4622-A770-95AA9B891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322-4026-495D-9D13-9B903771A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73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D9BA-C97F-4C54-BAF6-9391C140F5C4}" type="datetimeFigureOut">
              <a:rPr lang="pl-PL" smtClean="0"/>
              <a:t>05.03.2021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1241425"/>
            <a:ext cx="44751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13FD6-FD92-4E5A-A23A-CCEA3FB3F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98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Image+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119997" y="3710045"/>
            <a:ext cx="1944000" cy="2139950"/>
          </a:xfrm>
        </p:spPr>
        <p:txBody>
          <a:bodyPr lIns="108000" anchor="b" anchorCtr="0">
            <a:normAutofit/>
          </a:bodyPr>
          <a:lstStyle>
            <a:lvl1pPr marL="7938" indent="0">
              <a:buFont typeface="Arial" charset="0"/>
              <a:buNone/>
              <a:defRPr sz="1200" b="1" i="0">
                <a:solidFill>
                  <a:srgbClr val="F08B27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200" b="0">
                <a:solidFill>
                  <a:srgbClr val="F08B27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200">
                <a:solidFill>
                  <a:srgbClr val="F08B27"/>
                </a:solidFill>
              </a:defRPr>
            </a:lvl3pPr>
            <a:lvl4pPr marL="222250" indent="0">
              <a:buFont typeface="Arial" charset="0"/>
              <a:buNone/>
              <a:tabLst/>
              <a:defRPr sz="1200">
                <a:solidFill>
                  <a:srgbClr val="F08B27"/>
                </a:solidFill>
              </a:defRPr>
            </a:lvl4pPr>
            <a:lvl5pPr marL="222250" indent="0">
              <a:buNone/>
              <a:tabLst/>
              <a:defRPr sz="1200">
                <a:solidFill>
                  <a:srgbClr val="F08B27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 noChangeAspect="1"/>
          </p:cNvSpPr>
          <p:nvPr>
            <p:ph type="pic" sz="quarter" idx="14"/>
          </p:nvPr>
        </p:nvSpPr>
        <p:spPr>
          <a:xfrm>
            <a:off x="719997" y="1799995"/>
            <a:ext cx="5400000" cy="4050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32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B910-FCCB-47C7-8987-CDAC95604A09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0155-C50C-424D-97EB-7D98414215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5048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-Cov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40857"/>
          <a:stretch/>
        </p:blipFill>
        <p:spPr>
          <a:xfrm flipH="1">
            <a:off x="0" y="2743895"/>
            <a:ext cx="9144000" cy="34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5075538"/>
            <a:ext cx="1814799" cy="16333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346457"/>
            <a:ext cx="2653103" cy="10492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125548"/>
            <a:ext cx="2999875" cy="981777"/>
          </a:xfrm>
          <a:prstGeom prst="rect">
            <a:avLst/>
          </a:prstGeom>
        </p:spPr>
      </p:pic>
      <p:grpSp>
        <p:nvGrpSpPr>
          <p:cNvPr id="5" name="Grouper 4"/>
          <p:cNvGrpSpPr/>
          <p:nvPr userDrawn="1"/>
        </p:nvGrpSpPr>
        <p:grpSpPr>
          <a:xfrm>
            <a:off x="4443320" y="1175173"/>
            <a:ext cx="4620787" cy="5091726"/>
            <a:chOff x="4443320" y="1175173"/>
            <a:chExt cx="4620787" cy="5091726"/>
          </a:xfrm>
        </p:grpSpPr>
        <p:sp>
          <p:nvSpPr>
            <p:cNvPr id="3" name="Pentagone 2"/>
            <p:cNvSpPr/>
            <p:nvPr userDrawn="1"/>
          </p:nvSpPr>
          <p:spPr>
            <a:xfrm rot="1595350">
              <a:off x="4443320" y="1873255"/>
              <a:ext cx="4620787" cy="4393644"/>
            </a:xfrm>
            <a:prstGeom prst="pentagon">
              <a:avLst/>
            </a:prstGeom>
            <a:solidFill>
              <a:srgbClr val="F08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Pentagone 3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9" y="2804755"/>
            <a:ext cx="390506" cy="38023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 userDrawn="1">
            <p:ph type="title"/>
          </p:nvPr>
        </p:nvSpPr>
        <p:spPr>
          <a:xfrm>
            <a:off x="5342021" y="3368841"/>
            <a:ext cx="2810275" cy="738664"/>
          </a:xfrm>
        </p:spPr>
        <p:txBody>
          <a:bodyPr anchor="t" anchorCtr="0"/>
          <a:lstStyle>
            <a:lvl1pPr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835275"/>
            <a:ext cx="9144000" cy="3402965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92000" y="3146886"/>
            <a:ext cx="5679440" cy="492443"/>
          </a:xfr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solidFill>
                  <a:srgbClr val="878375"/>
                </a:solidFill>
              </a:rPr>
              <a:t>28 octobre 2016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3638550"/>
            <a:ext cx="5679440" cy="184785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2368746"/>
            <a:ext cx="3901439" cy="517964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92382" y="1482936"/>
            <a:ext cx="2843367" cy="2807547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8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93228"/>
            <a:ext cx="9144000" cy="1345012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solidFill>
                  <a:srgbClr val="878375"/>
                </a:solidFill>
              </a:rPr>
              <a:t>28 octobre 2016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4992688"/>
            <a:ext cx="4948559" cy="1245552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4517868"/>
            <a:ext cx="3901439" cy="37536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959058" y="4038771"/>
            <a:ext cx="1546445" cy="1526963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0"/>
            <a:ext cx="7704000" cy="4924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292443"/>
            <a:ext cx="7699327" cy="3186677"/>
          </a:xfrm>
        </p:spPr>
        <p:txBody>
          <a:bodyPr numCol="1" spcCol="180000"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Pentagone 14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666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24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02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84000" y="1800000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31000" y="1799999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913000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8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44000" y="1800000"/>
            <a:ext cx="2880000" cy="2157102"/>
          </a:xfrm>
          <a:ln w="31750">
            <a:solidFill>
              <a:srgbClr val="878375"/>
            </a:solidFill>
          </a:ln>
        </p:spPr>
        <p:txBody>
          <a:bodyPr lIns="108000" tIns="108000" rIns="10800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3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5597525" y="1800000"/>
            <a:ext cx="3546475" cy="416429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70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4616" y="2548469"/>
            <a:ext cx="6900734" cy="492443"/>
          </a:xfrm>
          <a:prstGeom prst="rect">
            <a:avLst/>
          </a:prstGeom>
        </p:spPr>
        <p:txBody>
          <a:bodyPr vert="horz" wrap="square" lIns="288000" tIns="0" rIns="0" bIns="0" rtlCol="0" anchor="b" anchorCtr="0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614616" y="3072712"/>
            <a:ext cx="6900734" cy="303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" y="359263"/>
            <a:ext cx="1733885" cy="6856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55" y="-2676"/>
            <a:ext cx="3905071" cy="1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99" r:id="rId3"/>
    <p:sldLayoutId id="2147483800" r:id="rId4"/>
    <p:sldLayoutId id="2147483785" r:id="rId5"/>
    <p:sldLayoutId id="2147483801" r:id="rId6"/>
    <p:sldLayoutId id="2147483787" r:id="rId7"/>
    <p:sldLayoutId id="2147483786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08B27"/>
          </a:solidFill>
          <a:latin typeface="Century Gothic" charset="0"/>
          <a:ea typeface="Century Gothic" charset="0"/>
          <a:cs typeface="Century 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9pPr>
    </p:titleStyle>
    <p:bodyStyle>
      <a:lvl1pPr marL="271463" indent="-263525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5"/>
        </a:buBlip>
        <a:tabLst/>
        <a:defRPr sz="2000" b="1" i="0" kern="1200" baseline="0">
          <a:solidFill>
            <a:srgbClr val="878375"/>
          </a:solidFill>
          <a:latin typeface="Arial" charset="0"/>
          <a:ea typeface="Arial" charset="0"/>
          <a:cs typeface="Arial" charset="0"/>
        </a:defRPr>
      </a:lvl1pPr>
      <a:lvl2pPr marL="7938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tabLst/>
        <a:defRPr sz="2000" b="1" i="0" kern="1200">
          <a:solidFill>
            <a:srgbClr val="878375"/>
          </a:solidFill>
          <a:latin typeface="Arial" charset="0"/>
          <a:ea typeface="Arial" charset="0"/>
          <a:cs typeface="Arial" charset="0"/>
        </a:defRPr>
      </a:lvl2pPr>
      <a:lvl3pPr marL="534988" indent="-223838" algn="l" defTabSz="457200" rtl="0" eaLnBrk="1" fontAlgn="base" hangingPunct="1">
        <a:spcBef>
          <a:spcPct val="20000"/>
        </a:spcBef>
        <a:spcAft>
          <a:spcPct val="0"/>
        </a:spcAft>
        <a:buFont typeface="AppleSymbols" charset="0"/>
        <a:buChar char="⎼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82612" indent="0" algn="l" defTabSz="457200" rtl="0" eaLnBrk="1" fontAlgn="base" hangingPunct="1">
        <a:spcBef>
          <a:spcPct val="20000"/>
        </a:spcBef>
        <a:spcAft>
          <a:spcPct val="0"/>
        </a:spcAft>
        <a:buClr>
          <a:srgbClr val="F08B27"/>
        </a:buClr>
        <a:buFont typeface="Helvetica" charset="0"/>
        <a:buNone/>
        <a:tabLst/>
        <a:defRPr sz="1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7550" indent="-134938" algn="l" defTabSz="457200" rtl="0" eaLnBrk="1" fontAlgn="base" hangingPunct="1">
        <a:spcBef>
          <a:spcPct val="20000"/>
        </a:spcBef>
        <a:spcAft>
          <a:spcPct val="0"/>
        </a:spcAft>
        <a:buClr>
          <a:srgbClr val="96BD0D"/>
        </a:buClr>
        <a:buFont typeface="Helvetica" charset="0"/>
        <a:buChar char="●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.opole.pl/" TargetMode="External"/><Relationship Id="rId2" Type="http://schemas.openxmlformats.org/officeDocument/2006/relationships/hyperlink" Target="http://www.opole.tropaverde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7028" y="3489483"/>
            <a:ext cx="5964701" cy="1661993"/>
          </a:xfrm>
        </p:spPr>
        <p:txBody>
          <a:bodyPr/>
          <a:lstStyle/>
          <a:p>
            <a:r>
              <a:rPr lang="fr-FR" sz="3600" dirty="0">
                <a:solidFill>
                  <a:srgbClr val="000066"/>
                </a:solidFill>
              </a:rPr>
              <a:t>TROPA VERDE</a:t>
            </a:r>
            <a:r>
              <a:rPr lang="pl-PL" sz="3600" dirty="0">
                <a:solidFill>
                  <a:srgbClr val="000066"/>
                </a:solidFill>
              </a:rPr>
              <a:t> - </a:t>
            </a:r>
            <a:r>
              <a:rPr lang="fr-FR" sz="3600" dirty="0">
                <a:solidFill>
                  <a:srgbClr val="000066"/>
                </a:solidFill>
              </a:rPr>
              <a:t>nagradzamy recykling!</a:t>
            </a:r>
            <a:br>
              <a:rPr lang="fr-FR" sz="3600" dirty="0">
                <a:solidFill>
                  <a:srgbClr val="000066"/>
                </a:solidFill>
              </a:rPr>
            </a:br>
            <a:endParaRPr lang="fr-FR" sz="3600" dirty="0">
              <a:solidFill>
                <a:srgbClr val="000066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8F96F6-0E00-46AA-9166-7A72A18B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92"/>
          <a:stretch/>
        </p:blipFill>
        <p:spPr>
          <a:xfrm>
            <a:off x="14067" y="-498"/>
            <a:ext cx="7666893" cy="110984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745835E-3118-44C6-964F-01BAC395F592}"/>
              </a:ext>
            </a:extLst>
          </p:cNvPr>
          <p:cNvSpPr/>
          <p:nvPr/>
        </p:nvSpPr>
        <p:spPr>
          <a:xfrm>
            <a:off x="7146388" y="6400800"/>
            <a:ext cx="1533378" cy="309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2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6CD66-88A9-46BC-9FD7-21D0E270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07"/>
          <a:stretch/>
        </p:blipFill>
        <p:spPr>
          <a:xfrm>
            <a:off x="1895625" y="6012223"/>
            <a:ext cx="5011614" cy="7319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2CB76-3A96-46C6-A6D7-118E935D253C}"/>
              </a:ext>
            </a:extLst>
          </p:cNvPr>
          <p:cNvSpPr txBox="1"/>
          <p:nvPr/>
        </p:nvSpPr>
        <p:spPr>
          <a:xfrm>
            <a:off x="478303" y="1041010"/>
            <a:ext cx="52753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l-PL" sz="28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pl-PL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Cel:</a:t>
            </a:r>
          </a:p>
          <a:p>
            <a:r>
              <a:rPr lang="pl-PL" sz="2800" dirty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pl-PL" sz="28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800" dirty="0">
                <a:solidFill>
                  <a:srgbClr val="000066"/>
                </a:solidFill>
                <a:latin typeface="Century Gothic" panose="020B0502020202020204" pitchFamily="34" charset="0"/>
              </a:rPr>
              <a:t>Zachęcanie do sortowania odpadów oraz promowanie recyklingu poprzez nagradzanie </a:t>
            </a:r>
            <a:r>
              <a:rPr lang="pl-PL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zachowań odpowiedzialnych ekologicznie</a:t>
            </a:r>
            <a:r>
              <a:rPr lang="pl-PL" sz="28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pl-PL" sz="22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05D1F1B-E624-4E5E-B076-000A94ED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5" y="1782553"/>
            <a:ext cx="3249637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6CD66-88A9-46BC-9FD7-21D0E270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07"/>
          <a:stretch/>
        </p:blipFill>
        <p:spPr>
          <a:xfrm>
            <a:off x="1895625" y="6012223"/>
            <a:ext cx="5011614" cy="7319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2CB76-3A96-46C6-A6D7-118E935D253C}"/>
              </a:ext>
            </a:extLst>
          </p:cNvPr>
          <p:cNvSpPr txBox="1"/>
          <p:nvPr/>
        </p:nvSpPr>
        <p:spPr>
          <a:xfrm>
            <a:off x="478302" y="1041010"/>
            <a:ext cx="35169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0">
              <a:buNone/>
            </a:pPr>
            <a:endParaRPr lang="pl-PL" sz="24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pl-PL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Cel główny: </a:t>
            </a:r>
          </a:p>
          <a:p>
            <a:pPr marL="7938" indent="0">
              <a:buNone/>
            </a:pPr>
            <a:endParaRPr lang="pl-PL" sz="2400" b="1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Pozyskiwanie </a:t>
            </a:r>
            <a:r>
              <a:rPr lang="pl-PL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czystych odpadów:</a:t>
            </a:r>
            <a:br>
              <a:rPr lang="pl-PL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- </a:t>
            </a:r>
            <a:r>
              <a:rPr lang="pl-PL" sz="24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elektroodpady</a:t>
            </a: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, </a:t>
            </a:r>
          </a:p>
          <a:p>
            <a:pPr marL="7938" indent="0">
              <a:buNone/>
            </a:pP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gruby plastik,</a:t>
            </a:r>
            <a:b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makulatura,</a:t>
            </a:r>
            <a:b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butelki PET,</a:t>
            </a:r>
          </a:p>
          <a:p>
            <a:pPr marL="7938" indent="0">
              <a:buNone/>
            </a:pP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baterie,</a:t>
            </a:r>
          </a:p>
          <a:p>
            <a:pPr marL="7938" indent="0">
              <a:buNone/>
            </a:pP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tonery,</a:t>
            </a:r>
            <a:b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żarówki,</a:t>
            </a:r>
            <a:b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- olej, zdjęcia RTG.</a:t>
            </a:r>
          </a:p>
          <a:p>
            <a:pPr marL="285750" indent="-285750">
              <a:buFontTx/>
              <a:buChar char="-"/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759FE1-CD36-4922-B0FC-91D833B9E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2" t="32999" r="32615" b="25955"/>
          <a:stretch/>
        </p:blipFill>
        <p:spPr>
          <a:xfrm>
            <a:off x="4132386" y="1838492"/>
            <a:ext cx="5011613" cy="34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8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6CD66-88A9-46BC-9FD7-21D0E270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07"/>
          <a:stretch/>
        </p:blipFill>
        <p:spPr>
          <a:xfrm>
            <a:off x="1895625" y="6012223"/>
            <a:ext cx="5011614" cy="7319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2CB76-3A96-46C6-A6D7-118E935D253C}"/>
              </a:ext>
            </a:extLst>
          </p:cNvPr>
          <p:cNvSpPr txBox="1"/>
          <p:nvPr/>
        </p:nvSpPr>
        <p:spPr>
          <a:xfrm>
            <a:off x="478302" y="1055078"/>
            <a:ext cx="842654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Wiodący: Santiago de Compostela (Galicja, ESP)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Partnerzy („</a:t>
            </a:r>
            <a:r>
              <a:rPr lang="pl-PL" sz="2300" b="1" i="1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buddies</a:t>
            </a: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”) – ścisła współpraca w parach:</a:t>
            </a:r>
          </a:p>
          <a:p>
            <a:pPr marL="0" indent="0">
              <a:buNone/>
            </a:pPr>
            <a:endParaRPr lang="pl-PL" sz="2300" b="1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1. Miasta: 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Santiago de Compostela (ES) +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Guimarães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(PT).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2. Dzielnice: 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Saloniki –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Pavlos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Melas (GR) + Budapeszt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Zuglo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(HU).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3. Aglomeracje: 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Aglomeracja Opolska -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Métropole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Nice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Côte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pl-PL" sz="23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d'Azur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 (Nicea- FR)</a:t>
            </a: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3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Cel (85% EFRR): 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wdrożenie systemu zachęt do segregacji odpadów </a:t>
            </a:r>
            <a:r>
              <a:rPr lang="pl-PL" sz="2300" b="1" u="sng" dirty="0">
                <a:solidFill>
                  <a:srgbClr val="000066"/>
                </a:solidFill>
                <a:latin typeface="Century Gothic" panose="020B0502020202020204" pitchFamily="34" charset="0"/>
              </a:rPr>
              <a:t>w 5 miejscach w UE </a:t>
            </a:r>
            <a:r>
              <a:rPr lang="pl-PL" sz="2300" dirty="0">
                <a:solidFill>
                  <a:srgbClr val="000066"/>
                </a:solidFill>
                <a:latin typeface="Century Gothic" panose="020B0502020202020204" pitchFamily="34" charset="0"/>
              </a:rPr>
              <a:t>- portal TROPA VERDE + spotkania, edukacja proekologiczna, np. dzieci i młodzieży.</a:t>
            </a:r>
          </a:p>
        </p:txBody>
      </p:sp>
    </p:spTree>
    <p:extLst>
      <p:ext uri="{BB962C8B-B14F-4D97-AF65-F5344CB8AC3E}">
        <p14:creationId xmlns:p14="http://schemas.microsoft.com/office/powerpoint/2010/main" val="5061675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6CD66-88A9-46BC-9FD7-21D0E270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07"/>
          <a:stretch/>
        </p:blipFill>
        <p:spPr>
          <a:xfrm>
            <a:off x="1895625" y="6012223"/>
            <a:ext cx="5011614" cy="7319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2CB76-3A96-46C6-A6D7-118E935D253C}"/>
              </a:ext>
            </a:extLst>
          </p:cNvPr>
          <p:cNvSpPr txBox="1"/>
          <p:nvPr/>
        </p:nvSpPr>
        <p:spPr>
          <a:xfrm>
            <a:off x="478302" y="1041010"/>
            <a:ext cx="54301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pl-PL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Kluczowy element projektu:</a:t>
            </a:r>
          </a:p>
          <a:p>
            <a:pPr marL="285750" indent="-285750">
              <a:buFontTx/>
              <a:buChar char="-"/>
            </a:pPr>
            <a:endParaRPr lang="pl-PL" sz="30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r>
              <a:rPr lang="pl-PL" sz="3000" dirty="0">
                <a:solidFill>
                  <a:srgbClr val="000066"/>
                </a:solidFill>
                <a:latin typeface="Century Gothic" panose="020B0502020202020204" pitchFamily="34" charset="0"/>
              </a:rPr>
              <a:t>Platforma www </a:t>
            </a:r>
            <a:r>
              <a:rPr lang="pl-PL" sz="30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promująca zbiórkę </a:t>
            </a:r>
            <a:r>
              <a:rPr lang="pl-PL" sz="3000" dirty="0">
                <a:solidFill>
                  <a:srgbClr val="000066"/>
                </a:solidFill>
                <a:latin typeface="Century Gothic" panose="020B0502020202020204" pitchFamily="34" charset="0"/>
              </a:rPr>
              <a:t>odpadów przeznaczonych do </a:t>
            </a:r>
            <a:r>
              <a:rPr lang="pl-PL" sz="30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recyklingu.</a:t>
            </a:r>
            <a:endParaRPr lang="pl-PL" sz="3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006144-76C5-4E8C-AC92-7B2E8BAD4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69" t="33273" r="17692" b="37722"/>
          <a:stretch/>
        </p:blipFill>
        <p:spPr>
          <a:xfrm>
            <a:off x="5908431" y="2021652"/>
            <a:ext cx="3123027" cy="26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844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24">
            <a:extLst>
              <a:ext uri="{FF2B5EF4-FFF2-40B4-BE49-F238E27FC236}">
                <a16:creationId xmlns:a16="http://schemas.microsoft.com/office/drawing/2014/main" id="{CA08D5E1-0EE4-4F7E-9378-0A10EBEE18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4" y="1712831"/>
            <a:ext cx="5528603" cy="3414876"/>
          </a:xfrm>
          <a:prstGeom prst="rect">
            <a:avLst/>
          </a:prstGeom>
          <a:noFill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3832E1E-5434-441D-BCCB-1951F6977ACC}"/>
              </a:ext>
            </a:extLst>
          </p:cNvPr>
          <p:cNvSpPr/>
          <p:nvPr/>
        </p:nvSpPr>
        <p:spPr>
          <a:xfrm>
            <a:off x="478303" y="1355819"/>
            <a:ext cx="32236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66"/>
                </a:solidFill>
                <a:latin typeface="Century Gothic" panose="020B0502020202020204" pitchFamily="34" charset="0"/>
              </a:rPr>
              <a:t>Każdy uczestnik ma </a:t>
            </a:r>
            <a:r>
              <a:rPr lang="pl-PL" sz="22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indywidualne konto </a:t>
            </a:r>
            <a:r>
              <a:rPr lang="pl-PL" sz="2200" dirty="0">
                <a:solidFill>
                  <a:srgbClr val="000066"/>
                </a:solidFill>
                <a:latin typeface="Century Gothic" panose="020B0502020202020204" pitchFamily="34" charset="0"/>
              </a:rPr>
              <a:t>(logowanie także przez FB), </a:t>
            </a:r>
            <a:br>
              <a:rPr lang="pl-PL" sz="22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22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wpisuje </a:t>
            </a:r>
            <a:r>
              <a:rPr lang="pl-PL" sz="2200" dirty="0">
                <a:solidFill>
                  <a:srgbClr val="000066"/>
                </a:solidFill>
                <a:latin typeface="Century Gothic" panose="020B0502020202020204" pitchFamily="34" charset="0"/>
              </a:rPr>
              <a:t>nr otrzymanego vouchera i zamienia odpady na „gwiazdki” (punkty), które uprawniają do nagród / zniżek od instytucji publicznych i lokalnych firm (na podstawie kuponów).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9792128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9179" y="407963"/>
            <a:ext cx="6685670" cy="633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150" dirty="0">
                <a:solidFill>
                  <a:srgbClr val="000066"/>
                </a:solidFill>
                <a:latin typeface="Century Gothic" panose="020B0502020202020204" pitchFamily="34" charset="0"/>
              </a:rPr>
              <a:t>TROPA VERDE – nagradzamy recykling!</a:t>
            </a:r>
          </a:p>
          <a:p>
            <a:pPr marL="0" indent="0">
              <a:buNone/>
            </a:pPr>
            <a:endParaRPr lang="pl-PL" sz="1725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2CB76-3A96-46C6-A6D7-118E935D253C}"/>
              </a:ext>
            </a:extLst>
          </p:cNvPr>
          <p:cNvSpPr txBox="1"/>
          <p:nvPr/>
        </p:nvSpPr>
        <p:spPr>
          <a:xfrm>
            <a:off x="478302" y="1041010"/>
            <a:ext cx="46336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0">
              <a:buNone/>
            </a:pPr>
            <a:endParaRPr lang="pl-PL" sz="2200" b="1" u="sng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pl-PL" sz="2200" b="1" u="sng" dirty="0">
                <a:solidFill>
                  <a:srgbClr val="000066"/>
                </a:solidFill>
                <a:latin typeface="Century Gothic" panose="020B0502020202020204" pitchFamily="34" charset="0"/>
              </a:rPr>
              <a:t>Jak działa?</a:t>
            </a:r>
            <a:endParaRPr lang="pl-PL" sz="2400" b="1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Użytkownicy portalu dostarczają odpady do </a:t>
            </a:r>
            <a:r>
              <a:rPr lang="pl-PL" sz="24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Punktów Selektywnej Zbiórki Odpadów Komunalnych (PSZOK) </a:t>
            </a: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w zamian za vouchery, które można zamienić na kupony </a:t>
            </a:r>
            <a:r>
              <a:rPr lang="pl-PL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uprawniające do odebrania nagród</a:t>
            </a:r>
            <a:r>
              <a:rPr lang="pl-PL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7938" indent="0">
              <a:buNone/>
            </a:pPr>
            <a:endParaRPr lang="pl-PL" sz="24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pl-PL" sz="1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EA29D80-1059-4895-AF94-803A217A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873891"/>
            <a:ext cx="3698875" cy="21485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B19FE8-E119-421D-9A19-D8E62501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" t="22750" r="40277" b="19938"/>
          <a:stretch/>
        </p:blipFill>
        <p:spPr>
          <a:xfrm>
            <a:off x="5295900" y="1816099"/>
            <a:ext cx="3673475" cy="205779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50E6C79-7A81-46A9-8AB6-BAA29BFC57E3}"/>
              </a:ext>
            </a:extLst>
          </p:cNvPr>
          <p:cNvSpPr txBox="1"/>
          <p:nvPr/>
        </p:nvSpPr>
        <p:spPr>
          <a:xfrm>
            <a:off x="5295900" y="1041010"/>
            <a:ext cx="367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VOUCHER</a:t>
            </a:r>
          </a:p>
        </p:txBody>
      </p:sp>
    </p:spTree>
    <p:extLst>
      <p:ext uri="{BB962C8B-B14F-4D97-AF65-F5344CB8AC3E}">
        <p14:creationId xmlns:p14="http://schemas.microsoft.com/office/powerpoint/2010/main" val="256636642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830" y="729673"/>
            <a:ext cx="8619979" cy="4886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240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Dziękuję za uwagę</a:t>
            </a: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Stowarzyszenie </a:t>
            </a: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Aglomeracja Opolska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Plac Wolności 6 , 45-018 Opole</a:t>
            </a: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1400"/>
                </a:solidFill>
                <a:latin typeface="Century Gothic" panose="020B0502020202020204" pitchFamily="34" charset="0"/>
                <a:hlinkClick r:id="rId2"/>
              </a:rPr>
              <a:t>www.opole.tropaverde.org </a:t>
            </a:r>
            <a:br>
              <a:rPr lang="pl-PL" sz="3600" dirty="0" smtClean="0">
                <a:solidFill>
                  <a:srgbClr val="001400"/>
                </a:solidFill>
                <a:latin typeface="Century Gothic" panose="020B0502020202020204" pitchFamily="34" charset="0"/>
                <a:hlinkClick r:id="rId2"/>
              </a:rPr>
            </a:br>
            <a:r>
              <a:rPr lang="pl-PL" sz="3600" dirty="0" smtClean="0">
                <a:solidFill>
                  <a:srgbClr val="001400"/>
                </a:solidFill>
                <a:latin typeface="Century Gothic" panose="020B0502020202020204" pitchFamily="34" charset="0"/>
                <a:hlinkClick r:id="rId3"/>
              </a:rPr>
              <a:t>www.ao.opole.pl</a:t>
            </a:r>
            <a:endParaRPr lang="pl-PL" sz="3600" dirty="0">
              <a:solidFill>
                <a:srgbClr val="0014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Facebook</a:t>
            </a: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: </a:t>
            </a:r>
            <a:r>
              <a:rPr lang="pl-PL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 @</a:t>
            </a: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TropaVerdeOpole </a:t>
            </a:r>
            <a:endParaRPr lang="pl-PL" sz="3600" dirty="0" smtClean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Twitter: @</a:t>
            </a:r>
            <a:r>
              <a:rPr lang="pl-PL" sz="3600" dirty="0" smtClean="0">
                <a:solidFill>
                  <a:srgbClr val="000066"/>
                </a:solidFill>
                <a:latin typeface="Century Gothic" panose="020B0502020202020204" pitchFamily="34" charset="0"/>
              </a:rPr>
              <a:t>TropaVerde_AO</a:t>
            </a: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pl-PL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Instagram: tropaverde_ao</a:t>
            </a: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pl-PL" sz="36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pl-PL" sz="12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DEADB1-BABF-4944-B10F-7E7F06937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4"/>
          <a:stretch/>
        </p:blipFill>
        <p:spPr>
          <a:xfrm>
            <a:off x="1946952" y="5825753"/>
            <a:ext cx="6018159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65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CT-GeneralPresentation-161028">
  <a:themeElements>
    <a:clrScheme name="URBACT 2">
      <a:dk1>
        <a:srgbClr val="000000"/>
      </a:dk1>
      <a:lt1>
        <a:srgbClr val="E4843B"/>
      </a:lt1>
      <a:dk2>
        <a:srgbClr val="ECAA48"/>
      </a:dk2>
      <a:lt2>
        <a:srgbClr val="FACE39"/>
      </a:lt2>
      <a:accent1>
        <a:srgbClr val="216CA2"/>
      </a:accent1>
      <a:accent2>
        <a:srgbClr val="35B2B8"/>
      </a:accent2>
      <a:accent3>
        <a:srgbClr val="AE1E75"/>
      </a:accent3>
      <a:accent4>
        <a:srgbClr val="84B63F"/>
      </a:accent4>
      <a:accent5>
        <a:srgbClr val="1B9782"/>
      </a:accent5>
      <a:accent6>
        <a:srgbClr val="7E6A9B"/>
      </a:accent6>
      <a:hlink>
        <a:srgbClr val="CFD1CC"/>
      </a:hlink>
      <a:folHlink>
        <a:srgbClr val="86827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RBACT-PwpT-GeneralPresentation" id="{ADE52F00-850E-7E42-B7E2-56F7EAB0F34A}" vid="{C3CE40BD-2744-7A4C-A826-9B10038D92C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URBACT-GeneralPresentation-161028</Template>
  <TotalTime>2531</TotalTime>
  <Words>318</Words>
  <Application>Microsoft Office PowerPoint</Application>
  <PresentationFormat>Niestandardowy</PresentationFormat>
  <Paragraphs>45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ＭＳ Ｐゴシック</vt:lpstr>
      <vt:lpstr>AppleSymbols</vt:lpstr>
      <vt:lpstr>Arial</vt:lpstr>
      <vt:lpstr>Calibri</vt:lpstr>
      <vt:lpstr>Cambria</vt:lpstr>
      <vt:lpstr>Century Gothic</vt:lpstr>
      <vt:lpstr>DIN-LightAlternate</vt:lpstr>
      <vt:lpstr>Helvetica</vt:lpstr>
      <vt:lpstr>URBACT-GeneralPresentation-161028</vt:lpstr>
      <vt:lpstr>TROPA VERDE - nagradzamy recykling!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GRAVIER Clémentine</dc:creator>
  <cp:lastModifiedBy>Małgorzata Jeżyk</cp:lastModifiedBy>
  <cp:revision>268</cp:revision>
  <cp:lastPrinted>2019-10-24T11:43:32Z</cp:lastPrinted>
  <dcterms:created xsi:type="dcterms:W3CDTF">2018-06-05T08:16:10Z</dcterms:created>
  <dcterms:modified xsi:type="dcterms:W3CDTF">2021-03-05T08:13:29Z</dcterms:modified>
</cp:coreProperties>
</file>